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0"/>
  </p:notesMasterIdLst>
  <p:sldIdLst>
    <p:sldId id="269" r:id="rId2"/>
    <p:sldId id="270" r:id="rId3"/>
    <p:sldId id="271" r:id="rId4"/>
    <p:sldId id="272" r:id="rId5"/>
    <p:sldId id="273" r:id="rId6"/>
    <p:sldId id="256" r:id="rId7"/>
    <p:sldId id="257" r:id="rId8"/>
    <p:sldId id="258" r:id="rId9"/>
    <p:sldId id="259" r:id="rId10"/>
    <p:sldId id="268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8516"/>
    <a:srgbClr val="F7C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859" autoAdjust="0"/>
  </p:normalViewPr>
  <p:slideViewPr>
    <p:cSldViewPr>
      <p:cViewPr varScale="1">
        <p:scale>
          <a:sx n="95" d="100"/>
          <a:sy n="95" d="100"/>
        </p:scale>
        <p:origin x="-20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22081-063A-4716-9DA4-47D60E3A8317}" type="datetimeFigureOut">
              <a:rPr lang="en-US" smtClean="0"/>
              <a:t>10/6/2014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429AC-ADEA-4E93-8508-F20C43579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79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29AC-ADEA-4E93-8508-F20C435799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58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29AC-ADEA-4E93-8508-F20C435799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46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Mono</a:t>
            </a:r>
            <a:r>
              <a:rPr lang="en-US" baseline="0" smtClean="0"/>
              <a:t> - </a:t>
            </a:r>
            <a:r>
              <a:rPr lang="en-US" smtClean="0"/>
              <a:t>An open source, cross-platform, implementation of C# and the CLR that is binary compatible with Microsoft.NET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29AC-ADEA-4E93-8508-F20C435799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73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http://docs.unity3d.com/Manual/class-Camera.html</a:t>
            </a:r>
          </a:p>
          <a:p>
            <a:r>
              <a:rPr lang="en-US" dirty="0" smtClean="0"/>
              <a:t>Explain every property</a:t>
            </a:r>
          </a:p>
          <a:p>
            <a:r>
              <a:rPr lang="en-US" dirty="0" smtClean="0"/>
              <a:t>Explain</a:t>
            </a:r>
            <a:r>
              <a:rPr lang="en-US" baseline="0" dirty="0" smtClean="0"/>
              <a:t> GUI techniques for </a:t>
            </a:r>
            <a:r>
              <a:rPr lang="en-US" baseline="0" dirty="0" err="1" smtClean="0"/>
              <a:t>miltiple</a:t>
            </a:r>
            <a:r>
              <a:rPr lang="en-US" baseline="0" dirty="0" smtClean="0"/>
              <a:t>  cameras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29AC-ADEA-4E93-8508-F20C435799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25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http://docs.unity3d.com/Manual/class-Light.html</a:t>
            </a:r>
          </a:p>
          <a:p>
            <a:endParaRPr lang="en-US" dirty="0" smtClean="0"/>
          </a:p>
          <a:p>
            <a:r>
              <a:rPr lang="en-US" dirty="0" smtClean="0"/>
              <a:t>Directional lights are placed infinitely far away and affect everything in the scene, like the sun.</a:t>
            </a:r>
          </a:p>
          <a:p>
            <a:r>
              <a:rPr lang="en-US" dirty="0" smtClean="0"/>
              <a:t>Point lights shine from a location equally in all directions, like a light bulb.</a:t>
            </a:r>
          </a:p>
          <a:p>
            <a:r>
              <a:rPr lang="en-US" dirty="0" smtClean="0"/>
              <a:t>Spot lights shine from a point in a direction and only illuminate objects within a cone - like the headlights of a car.</a:t>
            </a:r>
          </a:p>
          <a:p>
            <a:r>
              <a:rPr lang="en-US" dirty="0" smtClean="0"/>
              <a:t>Area lights (only available for </a:t>
            </a:r>
            <a:r>
              <a:rPr lang="en-US" dirty="0" err="1" smtClean="0"/>
              <a:t>lightmap</a:t>
            </a:r>
            <a:r>
              <a:rPr lang="en-US" dirty="0" smtClean="0"/>
              <a:t> baking) shine in all directions to one side of a rectangular section of a plane.</a:t>
            </a:r>
          </a:p>
          <a:p>
            <a:endParaRPr lang="en-US" dirty="0" smtClean="0"/>
          </a:p>
          <a:p>
            <a:r>
              <a:rPr lang="en-US" dirty="0" smtClean="0"/>
              <a:t>http://docs.unity3d.com/Manual/Shadows.html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http://docs.unity3d.com/Manual/class-QualitySettings.html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29AC-ADEA-4E93-8508-F20C435799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46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http://docs.unity3d.com/Manual/SL-Reference.html</a:t>
            </a:r>
          </a:p>
          <a:p>
            <a:endParaRPr lang="en-US" dirty="0" smtClean="0"/>
          </a:p>
          <a:p>
            <a:r>
              <a:rPr lang="en-US" dirty="0" smtClean="0"/>
              <a:t>http://docs.unity3d.com/Manual/Materials.html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29AC-ADEA-4E93-8508-F20C435799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33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briefly without any scripting included.</a:t>
            </a:r>
          </a:p>
          <a:p>
            <a:r>
              <a:rPr lang="en-US" dirty="0" smtClean="0"/>
              <a:t>GameObject</a:t>
            </a:r>
            <a:r>
              <a:rPr lang="en-US" baseline="0" dirty="0" smtClean="0"/>
              <a:t> is container for different components. By attaching scrip component you define GameObject behavior </a:t>
            </a:r>
          </a:p>
          <a:p>
            <a:r>
              <a:rPr lang="en-US" baseline="0" dirty="0" smtClean="0"/>
              <a:t>MonoBehaviour is a base class from which every gameobject script inherit. It has instance and static methods to control the behavior.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29AC-ADEA-4E93-8508-F20C435799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61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also scale and move dependencies</a:t>
            </a:r>
            <a:r>
              <a:rPr lang="en-US" baseline="0" dirty="0" smtClean="0"/>
              <a:t> when there is parent/child relation.</a:t>
            </a:r>
          </a:p>
          <a:p>
            <a:r>
              <a:rPr lang="en-US" baseline="0" dirty="0" smtClean="0"/>
              <a:t>Show how to change pivot point of an object.</a:t>
            </a:r>
          </a:p>
          <a:p>
            <a:r>
              <a:rPr lang="en-US" baseline="0" dirty="0" smtClean="0"/>
              <a:t>Show how to point an animation into the right direction using parent.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29AC-ADEA-4E93-8508-F20C435799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96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every window briefly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29AC-ADEA-4E93-8508-F20C435799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36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Awake is called first even</a:t>
            </a:r>
            <a:r>
              <a:rPr lang="en-US" baseline="0" dirty="0" smtClean="0"/>
              <a:t> the script component is not enabled.</a:t>
            </a:r>
          </a:p>
          <a:p>
            <a:r>
              <a:rPr lang="en-US" baseline="0" dirty="0" smtClean="0"/>
              <a:t>Start is called only if script component is enabled.</a:t>
            </a:r>
          </a:p>
          <a:p>
            <a:r>
              <a:rPr lang="en-US" baseline="0" dirty="0" smtClean="0"/>
              <a:t>Awake and start are called only once in a lifetime.</a:t>
            </a:r>
            <a:r>
              <a:rPr lang="en-US" baseline="0" dirty="0"/>
              <a:t> </a:t>
            </a:r>
            <a:r>
              <a:rPr lang="en-US" baseline="0" dirty="0" smtClean="0"/>
              <a:t>You can’t disable and enable and expect start and awake to be repeatedly called.</a:t>
            </a:r>
          </a:p>
          <a:p>
            <a:r>
              <a:rPr lang="en-US" baseline="0" dirty="0" smtClean="0"/>
              <a:t>Update() vs </a:t>
            </a:r>
            <a:r>
              <a:rPr lang="en-US" baseline="0" dirty="0" err="1" smtClean="0"/>
              <a:t>FixedUpdate</a:t>
            </a:r>
            <a:r>
              <a:rPr lang="en-US" baseline="0" dirty="0" smtClean="0"/>
              <a:t>()</a:t>
            </a:r>
          </a:p>
          <a:p>
            <a:r>
              <a:rPr lang="en-US" dirty="0" smtClean="0"/>
              <a:t>LateUpdate is called after all Update functions have been called. This is useful to order script execution. For example a follow camera should always be implemented in LateUpdate because it tracks objects that might have moved inside Update.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29AC-ADEA-4E93-8508-F20C435799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64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75663" y="314302"/>
            <a:ext cx="5538198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75663" y="2346299"/>
            <a:ext cx="5538198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570458" y="4164084"/>
            <a:ext cx="2391332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3275663" y="4191000"/>
            <a:ext cx="5538198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570458" y="4633983"/>
            <a:ext cx="2391333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0458" y="5011672"/>
            <a:ext cx="2391332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70458" y="5394605"/>
            <a:ext cx="2391332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70458" y="5735768"/>
            <a:ext cx="2391332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41648" y="6525003"/>
            <a:ext cx="91823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7408-CA04-40B2-86F9-57F36161A61D}" type="datetimeFigureOut">
              <a:rPr lang="en-US" smtClean="0"/>
              <a:t>10/6/2014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85" y="6525003"/>
            <a:ext cx="7614783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7069" y="6525003"/>
            <a:ext cx="3217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523C8-D45F-4C1C-8010-3066285F0809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2847" y="1151122"/>
            <a:ext cx="8855923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1648" y="40341"/>
            <a:ext cx="7185069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3079" y="228600"/>
            <a:ext cx="1632069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2847" y="1151122"/>
            <a:ext cx="8855923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8132" y="1892120"/>
            <a:ext cx="8207737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41648" y="40342"/>
            <a:ext cx="7185069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41648" y="6525003"/>
            <a:ext cx="91823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7408-CA04-40B2-86F9-57F36161A61D}" type="datetimeFigureOut">
              <a:rPr lang="en-US" smtClean="0"/>
              <a:t>10/6/2014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85" y="6525003"/>
            <a:ext cx="7614783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7069" y="6525003"/>
            <a:ext cx="3217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523C8-D45F-4C1C-8010-3066285F08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3079" y="228600"/>
            <a:ext cx="1632069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1020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4942" y="4205103"/>
            <a:ext cx="6705600" cy="1568497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84942" y="5754968"/>
            <a:ext cx="6705600" cy="719034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3079" y="228600"/>
            <a:ext cx="1632069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rot="20967018">
            <a:off x="39338" y="3176455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147337" y="6400802"/>
            <a:ext cx="7864001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731" y="261001"/>
            <a:ext cx="1537999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41648" y="40341"/>
            <a:ext cx="7185069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/>
        </p:nvSpPr>
        <p:spPr>
          <a:xfrm rot="322982">
            <a:off x="7513917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/>
        </p:nvSpPr>
        <p:spPr>
          <a:xfrm rot="20630519">
            <a:off x="5639815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/>
        </p:nvSpPr>
        <p:spPr>
          <a:xfrm>
            <a:off x="8627368" y="4679638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/>
        </p:nvSpPr>
        <p:spPr>
          <a:xfrm rot="20971262">
            <a:off x="4538524" y="6109082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/>
        </p:nvSpPr>
        <p:spPr>
          <a:xfrm rot="569019">
            <a:off x="6832307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/>
        </p:nvSpPr>
        <p:spPr>
          <a:xfrm rot="219682">
            <a:off x="5246008" y="2560120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/>
        </p:nvSpPr>
        <p:spPr>
          <a:xfrm rot="20972266">
            <a:off x="8784719" y="2320842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/>
        </p:nvSpPr>
        <p:spPr>
          <a:xfrm rot="562174">
            <a:off x="8801373" y="344792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/>
        </p:nvSpPr>
        <p:spPr>
          <a:xfrm rot="571210">
            <a:off x="8321287" y="5625912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1648" y="6525003"/>
            <a:ext cx="91823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7408-CA04-40B2-86F9-57F36161A61D}" type="datetimeFigureOut">
              <a:rPr lang="en-US" smtClean="0"/>
              <a:t>10/6/2014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85" y="6525003"/>
            <a:ext cx="7614783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7069" y="6525003"/>
            <a:ext cx="3217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523C8-D45F-4C1C-8010-3066285F080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2839" y="39575"/>
            <a:ext cx="8857131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847" y="1151124"/>
            <a:ext cx="8855923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unity3d.com/Manual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unity3d.com/learn/tutorials/modules" TargetMode="External"/><Relationship Id="rId4" Type="http://schemas.openxmlformats.org/officeDocument/2006/relationships/hyperlink" Target="http://docs.unity3d.com/ScriptReferenc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837" y="3192792"/>
            <a:ext cx="1168933" cy="15635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610" y="4931386"/>
            <a:ext cx="2814673" cy="15811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621" y="3234590"/>
            <a:ext cx="1141325" cy="15217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7" y="2206715"/>
            <a:ext cx="2428875" cy="13663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373" y="1295400"/>
            <a:ext cx="3205163" cy="15945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09600"/>
            <a:ext cx="6705600" cy="820600"/>
          </a:xfrm>
        </p:spPr>
        <p:txBody>
          <a:bodyPr/>
          <a:lstStyle/>
          <a:p>
            <a:r>
              <a:rPr lang="en-US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Unity 3D Course</a:t>
            </a:r>
            <a:endParaRPr lang="en-US" dirty="0"/>
          </a:p>
        </p:txBody>
      </p:sp>
      <p:pic>
        <p:nvPicPr>
          <p:cNvPr id="4" name="Picture 4" descr="http://boyantodorov.com/HTML/03.%20HTML-Tables/images/SoftUniSite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" y="5257800"/>
            <a:ext cx="2428875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game.colum.edu/projects/watr/Photos/Unity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77791"/>
            <a:ext cx="2281040" cy="84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Yordan Strashilov\Desktop\UnityCourse\xs_software_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10" y="4724400"/>
            <a:ext cx="210693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200400" y="1828800"/>
            <a:ext cx="5798370" cy="4892677"/>
          </a:xfrm>
          <a:prstGeom prst="rect">
            <a:avLst/>
          </a:prstGeom>
        </p:spPr>
        <p:txBody>
          <a:bodyPr vert="horz" lIns="36000" tIns="36000" rIns="36000" bIns="36000" rtlCol="0" anchor="t">
            <a:norm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smtClean="0"/>
              <a:t> Who are we?</a:t>
            </a:r>
          </a:p>
          <a:p>
            <a:pPr marL="1180993" lvl="1" indent="-571500">
              <a:buFont typeface="Arial" panose="020B0604020202020204" pitchFamily="34" charset="0"/>
              <a:buChar char="•"/>
            </a:pPr>
            <a:r>
              <a:rPr lang="en-US" dirty="0" smtClean="0"/>
              <a:t>Andromeda 5</a:t>
            </a:r>
          </a:p>
          <a:p>
            <a:pPr marL="1180993" lvl="1" indent="-571500">
              <a:buFont typeface="Arial" panose="020B0604020202020204" pitchFamily="34" charset="0"/>
              <a:buChar char="•"/>
            </a:pPr>
            <a:r>
              <a:rPr lang="en-US" dirty="0" smtClean="0"/>
              <a:t>Lady Popular</a:t>
            </a:r>
          </a:p>
          <a:p>
            <a:pPr marL="1180993" lvl="1" indent="-571500">
              <a:buFont typeface="Arial" panose="020B0604020202020204" pitchFamily="34" charset="0"/>
              <a:buChar char="•"/>
            </a:pPr>
            <a:r>
              <a:rPr lang="en-US" dirty="0" smtClean="0"/>
              <a:t>Dino Jack</a:t>
            </a:r>
          </a:p>
          <a:p>
            <a:pPr marL="1180993" lvl="1" indent="-571500">
              <a:buFont typeface="Arial" panose="020B0604020202020204" pitchFamily="34" charset="0"/>
              <a:buChar char="•"/>
            </a:pPr>
            <a:r>
              <a:rPr lang="en-US" dirty="0" smtClean="0"/>
              <a:t>Twist &amp; Turn</a:t>
            </a:r>
          </a:p>
          <a:p>
            <a:pPr marL="1180993" lvl="1" indent="-5715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988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3757107" cy="3508977"/>
          </a:xfrm>
        </p:spPr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Lights types</a:t>
            </a:r>
          </a:p>
          <a:p>
            <a:endParaRPr lang="en-US" dirty="0" smtClean="0"/>
          </a:p>
          <a:p>
            <a:r>
              <a:rPr lang="en-US" dirty="0" smtClean="0"/>
              <a:t>Shadows types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Performance/Baking</a:t>
            </a:r>
          </a:p>
          <a:p>
            <a:endParaRPr lang="en-US" dirty="0"/>
          </a:p>
          <a:p>
            <a:r>
              <a:rPr lang="en-US" dirty="0" smtClean="0"/>
              <a:t>Quality Settings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43000"/>
            <a:ext cx="7185069" cy="1110780"/>
          </a:xfrm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0851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Lights &amp; Shadows</a:t>
            </a:r>
            <a:endParaRPr lang="en-US" dirty="0">
              <a:solidFill>
                <a:srgbClr val="D08516"/>
              </a:solidFill>
            </a:endParaRPr>
          </a:p>
        </p:txBody>
      </p:sp>
      <p:pic>
        <p:nvPicPr>
          <p:cNvPr id="2050" name="Picture 2" descr="http://docs.unity3d.com/uploads/Main/LightInspectorV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362200"/>
            <a:ext cx="34290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Lection 1.Unity Basics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87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Shaders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255" y="633193"/>
            <a:ext cx="7185069" cy="1110780"/>
          </a:xfrm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0851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Shaders and Materials</a:t>
            </a:r>
            <a:endParaRPr lang="en-US" dirty="0">
              <a:solidFill>
                <a:srgbClr val="D08516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362200"/>
            <a:ext cx="4276725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5255" y="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Lection 1.Unity Basics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819400"/>
            <a:ext cx="6777317" cy="30132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What is GameObject</a:t>
            </a:r>
          </a:p>
          <a:p>
            <a:endParaRPr lang="en-US" dirty="0"/>
          </a:p>
          <a:p>
            <a:r>
              <a:rPr lang="en-US" dirty="0" smtClean="0"/>
              <a:t>MonoBehaviour</a:t>
            </a:r>
          </a:p>
          <a:p>
            <a:endParaRPr lang="en-US" dirty="0"/>
          </a:p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5" y="1295400"/>
            <a:ext cx="7185069" cy="111078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0851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GameObjects</a:t>
            </a: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0851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b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0851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0851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and Components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D08516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714500"/>
            <a:ext cx="2938895" cy="4525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143000"/>
            <a:ext cx="32004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Lection 1.Unity Basics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4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2842707" cy="3508977"/>
          </a:xfrm>
        </p:spPr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Parent/Child relation</a:t>
            </a:r>
          </a:p>
          <a:p>
            <a:endParaRPr lang="en-US" dirty="0"/>
          </a:p>
          <a:p>
            <a:r>
              <a:rPr lang="en-US" dirty="0" smtClean="0"/>
              <a:t>Scene hierarchy</a:t>
            </a:r>
          </a:p>
          <a:p>
            <a:endParaRPr lang="en-US" dirty="0"/>
          </a:p>
          <a:p>
            <a:r>
              <a:rPr lang="en-US" dirty="0" smtClean="0"/>
              <a:t>Assets hierarchy</a:t>
            </a:r>
          </a:p>
          <a:p>
            <a:pPr marL="6858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40924"/>
            <a:ext cx="7024744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0851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Scene, Hierarchy and Assets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D08516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209800"/>
            <a:ext cx="443865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Lection 1.Unity Basics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49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Scene </a:t>
            </a:r>
          </a:p>
          <a:p>
            <a:r>
              <a:rPr lang="en-US" dirty="0" smtClean="0"/>
              <a:t>Game</a:t>
            </a:r>
          </a:p>
          <a:p>
            <a:r>
              <a:rPr lang="en-US" dirty="0" smtClean="0"/>
              <a:t>Inspector</a:t>
            </a:r>
          </a:p>
          <a:p>
            <a:r>
              <a:rPr lang="en-US" dirty="0" smtClean="0"/>
              <a:t>Hierarchy</a:t>
            </a:r>
          </a:p>
          <a:p>
            <a:r>
              <a:rPr lang="en-US" dirty="0" smtClean="0"/>
              <a:t>Project</a:t>
            </a:r>
          </a:p>
          <a:p>
            <a:r>
              <a:rPr lang="en-US" dirty="0" smtClean="0"/>
              <a:t>Console</a:t>
            </a:r>
          </a:p>
          <a:p>
            <a:r>
              <a:rPr lang="en-US" dirty="0" smtClean="0"/>
              <a:t>Animation</a:t>
            </a:r>
          </a:p>
          <a:p>
            <a:r>
              <a:rPr lang="en-US" dirty="0" smtClean="0"/>
              <a:t>Animator</a:t>
            </a:r>
            <a:endParaRPr lang="en-US" dirty="0"/>
          </a:p>
          <a:p>
            <a:r>
              <a:rPr lang="en-US" dirty="0" smtClean="0"/>
              <a:t>Asset Store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1031"/>
            <a:ext cx="7024744" cy="1143000"/>
          </a:xfrm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0851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Interface</a:t>
            </a:r>
            <a:endParaRPr lang="en-US" dirty="0">
              <a:solidFill>
                <a:srgbClr val="D0851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-28903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Lection 1.Unity Basics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83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FixedUpdate , Update, LateUpdate</a:t>
            </a:r>
          </a:p>
          <a:p>
            <a:endParaRPr lang="en-US" dirty="0"/>
          </a:p>
          <a:p>
            <a:r>
              <a:rPr lang="en-US" dirty="0" smtClean="0"/>
              <a:t>Awake, Start</a:t>
            </a:r>
          </a:p>
          <a:p>
            <a:endParaRPr lang="en-US" dirty="0"/>
          </a:p>
          <a:p>
            <a:r>
              <a:rPr lang="en-US" dirty="0" smtClean="0"/>
              <a:t>OnEnable, OnDisable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31" y="614800"/>
            <a:ext cx="7185069" cy="1110780"/>
          </a:xfrm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0851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MonoBehaviour Basics</a:t>
            </a:r>
            <a:endParaRPr lang="en-US" dirty="0">
              <a:solidFill>
                <a:srgbClr val="D0851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Lection 1.Unity Basics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36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Transform</a:t>
            </a:r>
          </a:p>
          <a:p>
            <a:endParaRPr lang="en-US" dirty="0"/>
          </a:p>
          <a:p>
            <a:r>
              <a:rPr lang="en-US" dirty="0" smtClean="0"/>
              <a:t>Translate, Rotate</a:t>
            </a:r>
          </a:p>
          <a:p>
            <a:endParaRPr lang="en-US" dirty="0"/>
          </a:p>
          <a:p>
            <a:r>
              <a:rPr lang="en-US" dirty="0" smtClean="0"/>
              <a:t>Activate/ Deactivate GameObject</a:t>
            </a:r>
          </a:p>
          <a:p>
            <a:endParaRPr lang="en-US" dirty="0"/>
          </a:p>
          <a:p>
            <a:r>
              <a:rPr lang="en-US" dirty="0" smtClean="0"/>
              <a:t>Destroy</a:t>
            </a:r>
          </a:p>
          <a:p>
            <a:endParaRPr lang="en-US" dirty="0"/>
          </a:p>
          <a:p>
            <a:r>
              <a:rPr lang="en-US" dirty="0"/>
              <a:t>Input.GetKey()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510" y="228600"/>
            <a:ext cx="7185069" cy="1110780"/>
          </a:xfrm>
        </p:spPr>
        <p:txBody>
          <a:bodyPr/>
          <a:lstStyle/>
          <a:p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0851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MonoBehaviour Basics</a:t>
            </a:r>
            <a:endParaRPr lang="en-US" dirty="0">
              <a:solidFill>
                <a:srgbClr val="D0851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Lection 1.Unity Basics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05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667000"/>
            <a:ext cx="7024744" cy="1143000"/>
          </a:xfrm>
        </p:spPr>
        <p:txBody>
          <a:bodyPr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0851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Your first game! (lab part)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D08516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48200" y="762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Lection 1.Unity Basics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6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6957508" cy="3508977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hlinkClick r:id="rId3"/>
              </a:rPr>
              <a:t>http://docs.unity3d.com/Manual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4"/>
              </a:rPr>
              <a:t>http://docs.unity3d.com/ScriptReference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unity3d.com/learn/tutorials/modules</a:t>
            </a:r>
            <a:endParaRPr lang="en-US" dirty="0" smtClean="0"/>
          </a:p>
          <a:p>
            <a:pPr marL="6858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22531"/>
            <a:ext cx="7185069" cy="1110780"/>
          </a:xfrm>
        </p:spPr>
        <p:txBody>
          <a:bodyPr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0851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Useful links</a:t>
            </a:r>
            <a:endParaRPr lang="en-US" dirty="0">
              <a:solidFill>
                <a:srgbClr val="D0851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28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Lection 1.Unity Basics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6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6705600" cy="820600"/>
          </a:xfrm>
        </p:spPr>
        <p:txBody>
          <a:bodyPr/>
          <a:lstStyle/>
          <a:p>
            <a:r>
              <a:rPr lang="en-US" dirty="0" smtClean="0"/>
              <a:t>Andromeda 5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454" y="3886200"/>
            <a:ext cx="4946546" cy="27787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689629"/>
            <a:ext cx="3581400" cy="17816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72" y="2583618"/>
            <a:ext cx="3128152" cy="17597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43524" y="1676400"/>
            <a:ext cx="56242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Entirely in 3D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Custom UI system based on core unity UI 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Client - Server – DB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7825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6705600" cy="820600"/>
          </a:xfrm>
        </p:spPr>
        <p:txBody>
          <a:bodyPr/>
          <a:lstStyle/>
          <a:p>
            <a:r>
              <a:rPr lang="en-US" dirty="0" smtClean="0"/>
              <a:t>Lady Popular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3886200"/>
            <a:ext cx="56242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External GUI System (NGUI)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Client –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33600"/>
            <a:ext cx="2309813" cy="37052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3328458" cy="17621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769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219200"/>
            <a:ext cx="6705600" cy="820600"/>
          </a:xfrm>
        </p:spPr>
        <p:txBody>
          <a:bodyPr/>
          <a:lstStyle/>
          <a:p>
            <a:r>
              <a:rPr lang="en-US" dirty="0" smtClean="0"/>
              <a:t>Dino Jack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1893546" cy="252472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429000"/>
            <a:ext cx="2513259" cy="33324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95" y="4279582"/>
            <a:ext cx="1710156" cy="22739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53602" y="2400300"/>
            <a:ext cx="3657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2D Engine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Hybrid UI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FB plugin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4730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86097"/>
            <a:ext cx="6705600" cy="820600"/>
          </a:xfrm>
        </p:spPr>
        <p:txBody>
          <a:bodyPr/>
          <a:lstStyle/>
          <a:p>
            <a:r>
              <a:rPr lang="en-US" dirty="0" smtClean="0"/>
              <a:t>Twist &amp; Turn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294" y="3705644"/>
            <a:ext cx="2602377" cy="28670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590800"/>
            <a:ext cx="2771775" cy="40195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71800" y="3581400"/>
            <a:ext cx="3352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Unity Physics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Early Unity UI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Unity Input/Touch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633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1313001"/>
            <a:ext cx="5562600" cy="820600"/>
          </a:xfrm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Unity 3D Course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2592771" y="2438400"/>
            <a:ext cx="6705600" cy="719034"/>
          </a:xfrm>
        </p:spPr>
        <p:txBody>
          <a:bodyPr/>
          <a:lstStyle/>
          <a:p>
            <a:r>
              <a:rPr lang="en-US" b="1" dirty="0" smtClean="0"/>
              <a:t>Lection 1.Unity Basics</a:t>
            </a:r>
            <a:endParaRPr lang="en-US" b="1" dirty="0"/>
          </a:p>
        </p:txBody>
      </p:sp>
      <p:pic>
        <p:nvPicPr>
          <p:cNvPr id="6148" name="Picture 4" descr="http://boyantodorov.com/HTML/03.%20HTML-Tables/images/SoftUniSit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" y="4800600"/>
            <a:ext cx="2428875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game.colum.edu/projects/watr/Photos/Unity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77791"/>
            <a:ext cx="25717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35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819400"/>
            <a:ext cx="6777317" cy="350897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Multi - Platform Game Engine</a:t>
            </a:r>
          </a:p>
          <a:p>
            <a:endParaRPr lang="en-US" dirty="0"/>
          </a:p>
          <a:p>
            <a:r>
              <a:rPr lang="en-US" dirty="0" smtClean="0"/>
              <a:t>Supported Languages – C#, JS, Boo</a:t>
            </a:r>
          </a:p>
          <a:p>
            <a:endParaRPr lang="en-US" dirty="0"/>
          </a:p>
          <a:p>
            <a:r>
              <a:rPr lang="en-US" dirty="0" smtClean="0"/>
              <a:t>Mono</a:t>
            </a:r>
          </a:p>
          <a:p>
            <a:endParaRPr lang="en-US" dirty="0"/>
          </a:p>
          <a:p>
            <a:r>
              <a:rPr lang="en-US" dirty="0"/>
              <a:t>http://unity3d.com/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838200"/>
            <a:ext cx="7185069" cy="111078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What is Unity 3D ?</a:t>
            </a:r>
            <a:r>
              <a:rPr lang="en-US" dirty="0" smtClean="0">
                <a:solidFill>
                  <a:schemeClr val="accent1"/>
                </a:solidFill>
              </a:rPr>
              <a:t>	</a:t>
            </a:r>
            <a:r>
              <a:rPr lang="en-US" dirty="0" smtClean="0"/>
              <a:t>		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Lection 1.Unity Basics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8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Cartesian coordinate system(Vector 3)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Local and world position(child/ parent)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Rotation(Euler/ Quaternion)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31" y="648959"/>
            <a:ext cx="8534400" cy="1180064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0851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World position and coordinate system</a:t>
            </a:r>
            <a:endParaRPr lang="en-US" dirty="0">
              <a:solidFill>
                <a:srgbClr val="D08516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394056"/>
            <a:ext cx="212407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Lection 1.Unity Basics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55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Define what player sees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Properties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Multiple cameras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33400"/>
            <a:ext cx="7185069" cy="1110780"/>
          </a:xfrm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0851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Cameras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D08516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248891"/>
            <a:ext cx="34290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Lection 1.Unity Basics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Theme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SoftUniTheme</Template>
  <TotalTime>6899</TotalTime>
  <Words>567</Words>
  <Application>Microsoft Office PowerPoint</Application>
  <PresentationFormat>On-screen Show (4:3)</PresentationFormat>
  <Paragraphs>176</Paragraphs>
  <Slides>18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SoftUniTheme</vt:lpstr>
      <vt:lpstr>Unity 3D Course</vt:lpstr>
      <vt:lpstr>Andromeda 5</vt:lpstr>
      <vt:lpstr>Lady Popular</vt:lpstr>
      <vt:lpstr>Dino Jack</vt:lpstr>
      <vt:lpstr>Twist &amp; Turn</vt:lpstr>
      <vt:lpstr>Unity 3D Course</vt:lpstr>
      <vt:lpstr>What is Unity 3D ?   </vt:lpstr>
      <vt:lpstr>World position and coordinate system</vt:lpstr>
      <vt:lpstr>Cameras</vt:lpstr>
      <vt:lpstr>Lights &amp; Shadows</vt:lpstr>
      <vt:lpstr>Shaders and Materials</vt:lpstr>
      <vt:lpstr>GameObjects  and Components</vt:lpstr>
      <vt:lpstr>Scene, Hierarchy and Assets</vt:lpstr>
      <vt:lpstr>Interface</vt:lpstr>
      <vt:lpstr>MonoBehaviour Basics</vt:lpstr>
      <vt:lpstr>MonoBehaviour Basics</vt:lpstr>
      <vt:lpstr>Your first game! (lab part)</vt:lpstr>
      <vt:lpstr>Useful links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3D Course</dc:title>
  <dc:creator>Yordan Strashilov</dc:creator>
  <cp:lastModifiedBy>Yordan Strashilov</cp:lastModifiedBy>
  <cp:revision>64</cp:revision>
  <dcterms:created xsi:type="dcterms:W3CDTF">2014-07-15T11:56:00Z</dcterms:created>
  <dcterms:modified xsi:type="dcterms:W3CDTF">2014-10-06T11:52:45Z</dcterms:modified>
</cp:coreProperties>
</file>